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84" r:id="rId4"/>
    <p:sldId id="283" r:id="rId5"/>
    <p:sldId id="266" r:id="rId6"/>
    <p:sldId id="269" r:id="rId7"/>
    <p:sldId id="289" r:id="rId8"/>
    <p:sldId id="285" r:id="rId9"/>
    <p:sldId id="288" r:id="rId10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07F"/>
    <a:srgbClr val="8EC298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56" d="100"/>
          <a:sy n="56" d="100"/>
        </p:scale>
        <p:origin x="35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+mj-lt"/>
                <a:ea typeface="Noto Sans KR Medium" panose="020B0500000000000000" pitchFamily="34" charset="-128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463497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latin typeface="+mj-ea"/>
                <a:ea typeface="+mj-ea"/>
              </a:rPr>
              <a:t>현재 분</a:t>
            </a:r>
            <a:r>
              <a:rPr lang="ko-KR" altLang="en-US" sz="4800" b="1" dirty="0">
                <a:effectLst/>
                <a:latin typeface="+mj-ea"/>
                <a:ea typeface="+mj-ea"/>
              </a:rPr>
              <a:t>사</a:t>
            </a:r>
            <a:r>
              <a:rPr lang="en-US" altLang="ko-KR" sz="4800" b="1" dirty="0">
                <a:effectLst/>
                <a:latin typeface="+mj-ea"/>
                <a:ea typeface="+mj-ea"/>
              </a:rPr>
              <a:t>, </a:t>
            </a:r>
            <a:r>
              <a:rPr lang="ko-KR" altLang="en-US" sz="4800" b="1" dirty="0">
                <a:effectLst/>
                <a:latin typeface="+mj-ea"/>
                <a:ea typeface="+mj-ea"/>
              </a:rPr>
              <a:t>과거 분사</a:t>
            </a:r>
            <a:endParaRPr lang="en-US" altLang="ko-Kore-KR" sz="4800" dirty="0">
              <a:effectLst/>
              <a:latin typeface="+mj-ea"/>
              <a:ea typeface="+mj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73630" y="651600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735345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latin typeface="+mj-ea"/>
                <a:ea typeface="+mj-ea"/>
              </a:rPr>
              <a:t>분사의 위치</a:t>
            </a:r>
            <a:r>
              <a:rPr lang="ko-KR" altLang="en-US" sz="4800" b="1" dirty="0">
                <a:effectLst/>
                <a:latin typeface="+mj-ea"/>
                <a:ea typeface="+mj-ea"/>
              </a:rPr>
              <a:t> </a:t>
            </a:r>
            <a:endParaRPr lang="en-US" altLang="ko-Kore-KR" sz="4800" dirty="0">
              <a:effectLst/>
              <a:latin typeface="+mj-ea"/>
              <a:ea typeface="+mj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22960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+mj-lt"/>
                <a:ea typeface="Noto Sans KR" panose="020B0500000000000000" pitchFamily="34" charset="-128"/>
              </a:rPr>
              <a:t>High School English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64762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37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827505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370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188545" cy="530895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123190" marR="0" indent="-12319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분사는 동사에서 파생된 것으로 형용사 역할을 하며 문장에서 명사를 수식하거나 보어로 쓰인다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123190" marR="0" indent="-12319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1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현재 분사</a:t>
            </a:r>
            <a:r>
              <a:rPr lang="en-US" altLang="ko-KR" sz="32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(V-</a:t>
            </a:r>
            <a:r>
              <a:rPr lang="en-US" altLang="ko-KR" sz="3200" b="1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ing</a:t>
            </a:r>
            <a:r>
              <a:rPr lang="en-US" altLang="ko-KR" sz="32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능동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진행의 의미를 지니며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‘~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하는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~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하고 </a:t>
            </a:r>
            <a:r>
              <a:rPr lang="ko-KR" altLang="en-US" sz="32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있는’으로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해석한다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1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과거 분사</a:t>
            </a:r>
            <a:r>
              <a:rPr lang="en-US" altLang="ko-KR" sz="32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3200" b="1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p.p</a:t>
            </a:r>
            <a:r>
              <a:rPr lang="en-US" altLang="ko-KR" sz="32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수동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완료의 의미를 지니며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‘~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된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~</a:t>
            </a:r>
            <a:r>
              <a:rPr lang="ko-KR" altLang="en-US" sz="32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되는’으로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해석한다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현재 분사</a:t>
            </a:r>
            <a:r>
              <a:rPr lang="en-US" altLang="ko-KR" sz="3600" b="1" spc="-150" dirty="0">
                <a:latin typeface="+mj-ea"/>
                <a:ea typeface="+mj-ea"/>
              </a:rPr>
              <a:t>, </a:t>
            </a:r>
            <a:r>
              <a:rPr lang="ko-KR" altLang="en-US" sz="3600" b="1" spc="-150" dirty="0">
                <a:latin typeface="+mj-ea"/>
                <a:ea typeface="+mj-ea"/>
              </a:rPr>
              <a:t>과거 분사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165860" y="1663316"/>
            <a:ext cx="9786567" cy="47314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감정을 나타내는 현재 분사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과거 분사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현재 분사와 과거 분사는 감정을 나타낼 때 쓰일 수 있다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116840" marR="0" indent="-11684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현재 분사는 누군가에게 감정을 느끼게 한다는 의미이고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 marL="116840" marR="0" indent="-11684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과거 분사는 </a:t>
            </a:r>
            <a:r>
              <a:rPr lang="ko-KR" altLang="en-US" sz="28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누군가에</a:t>
            </a:r>
            <a:r>
              <a:rPr lang="ko-KR" altLang="en-US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의해 감정을 느끼게 된다는 의미이다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28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The movie was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interesting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그 영화는 재미있었다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I was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interested</a:t>
            </a:r>
            <a:r>
              <a:rPr lang="ko-KR" altLang="en-US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in the movie.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나는 그 영화에 흥미를 느꼈다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현재 분사</a:t>
            </a:r>
            <a:r>
              <a:rPr lang="en-US" altLang="ko-KR" sz="3600" b="1" spc="-150" dirty="0">
                <a:latin typeface="+mj-ea"/>
                <a:ea typeface="+mj-ea"/>
              </a:rPr>
              <a:t>, </a:t>
            </a:r>
            <a:r>
              <a:rPr lang="ko-KR" altLang="en-US" sz="3600" b="1" spc="-150" dirty="0">
                <a:latin typeface="+mj-ea"/>
                <a:ea typeface="+mj-ea"/>
              </a:rPr>
              <a:t>과거 분사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6521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165860" y="1663316"/>
            <a:ext cx="9975655" cy="512544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Put an egg in the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boiling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water. </a:t>
            </a:r>
            <a:endParaRPr lang="en-US" altLang="ko-KR" sz="24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끓는 물에 달걀을 넣어라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The boy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studying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math is my son. </a:t>
            </a:r>
            <a:endParaRPr lang="en-US" altLang="ko-KR" sz="24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수학을 공부하고 있는 소년이 내 아들이다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I found the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broken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window and called the police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나는 깨진 창문을 발견하고 경찰에 신고했다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Look at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fallen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leaves in the garden. </a:t>
            </a:r>
            <a:endParaRPr lang="en-US" altLang="ko-KR" sz="24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정원에 떨어진 잎들을 보아라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현재 분사</a:t>
            </a:r>
            <a:r>
              <a:rPr lang="en-US" altLang="ko-KR" sz="3600" b="1" spc="-150" dirty="0">
                <a:latin typeface="+mj-ea"/>
                <a:ea typeface="+mj-ea"/>
              </a:rPr>
              <a:t>, </a:t>
            </a:r>
            <a:r>
              <a:rPr lang="ko-KR" altLang="en-US" sz="3600" b="1" spc="-150" dirty="0">
                <a:latin typeface="+mj-ea"/>
                <a:ea typeface="+mj-ea"/>
              </a:rPr>
              <a:t>과거 분사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5993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985068"/>
            <a:ext cx="9138810" cy="137614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This is the most (surprising / surprised) story I’ve ever heard. 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60700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668410" y="342695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surprising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6" y="4438285"/>
            <a:ext cx="9356034" cy="6374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Be careful not to step on (breaking / broken) glass. 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82709" y="5248451"/>
            <a:ext cx="91697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broken</a:t>
            </a:r>
            <a:endParaRPr lang="en-US" altLang="ko-Kore-KR" sz="3000" dirty="0">
              <a:solidFill>
                <a:srgbClr val="E5007F"/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55A8F7-13EE-FA61-A57D-1DF01AF9529A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299865" y="1663316"/>
            <a:ext cx="9652561" cy="525971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분사는 명사의 앞이나 뒤에서 명사를 수식할 수 있다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000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분사가 단독으로 쓰이면 명사의 앞에서 수식하나 </a:t>
            </a:r>
            <a:endParaRPr lang="en-US" altLang="ko-KR" sz="3200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분사가 구를 이루어 길면 명사의 뒤에서 수식한다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1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 saw a </a:t>
            </a:r>
            <a:r>
              <a:rPr lang="en-US" altLang="ko-KR" sz="3200" b="1" u="sng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sleeping</a:t>
            </a:r>
            <a:r>
              <a:rPr lang="en-US" altLang="ko-KR" sz="32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200" u="sng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dog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in front of the door.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16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</a:t>
            </a:r>
            <a:r>
              <a:rPr lang="en-US" altLang="ko-KR" sz="3200" u="sng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dog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200" b="1" u="sng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sleeping</a:t>
            </a:r>
            <a:r>
              <a:rPr lang="en-US" altLang="ko-KR" sz="3200" u="sng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200" u="sng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in front of the door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is old.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spc="-150" dirty="0">
                <a:latin typeface="+mj-ea"/>
                <a:ea typeface="+mj-ea"/>
              </a:rPr>
              <a:t> </a:t>
            </a:r>
            <a:r>
              <a:rPr lang="ko-KR" altLang="en-US" sz="3600" b="1" spc="-150" dirty="0">
                <a:latin typeface="+mj-ea"/>
                <a:ea typeface="+mj-ea"/>
              </a:rPr>
              <a:t>분사의 위치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9BDCD-AA8E-E33F-E032-1B8C61D2AA6F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sp>
        <p:nvSpPr>
          <p:cNvPr id="9" name="화살표: 위로 구부러짐 8">
            <a:extLst>
              <a:ext uri="{FF2B5EF4-FFF2-40B4-BE49-F238E27FC236}">
                <a16:creationId xmlns:a16="http://schemas.microsoft.com/office/drawing/2014/main" id="{1A47DBD4-9D79-7E67-398F-E0629AF9761A}"/>
              </a:ext>
            </a:extLst>
          </p:cNvPr>
          <p:cNvSpPr/>
          <p:nvPr/>
        </p:nvSpPr>
        <p:spPr>
          <a:xfrm>
            <a:off x="4629150" y="5029199"/>
            <a:ext cx="1085850" cy="314397"/>
          </a:xfrm>
          <a:prstGeom prst="curved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E4007F"/>
              </a:solidFill>
            </a:endParaRPr>
          </a:p>
        </p:txBody>
      </p:sp>
      <p:sp>
        <p:nvSpPr>
          <p:cNvPr id="12" name="화살표: 위로 구부러짐 11">
            <a:extLst>
              <a:ext uri="{FF2B5EF4-FFF2-40B4-BE49-F238E27FC236}">
                <a16:creationId xmlns:a16="http://schemas.microsoft.com/office/drawing/2014/main" id="{B2E1450B-7B70-8530-5B2B-89CDAA6DD10C}"/>
              </a:ext>
            </a:extLst>
          </p:cNvPr>
          <p:cNvSpPr/>
          <p:nvPr/>
        </p:nvSpPr>
        <p:spPr>
          <a:xfrm rot="10800000">
            <a:off x="2960370" y="5343597"/>
            <a:ext cx="1165860" cy="279963"/>
          </a:xfrm>
          <a:prstGeom prst="curved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02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299865" y="1663316"/>
            <a:ext cx="9652561" cy="471802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분사는 명사의 앞이나 뒤에서 명사를 수식할 수 있다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1000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1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수식받는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명사와의 관계가 </a:t>
            </a:r>
            <a:r>
              <a:rPr lang="ko-KR" altLang="en-US" sz="3200" b="1" kern="0" spc="0" dirty="0">
                <a:solidFill>
                  <a:schemeClr val="accent6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능동이면 현재 분사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를 </a:t>
            </a:r>
            <a:endParaRPr lang="en-US" altLang="ko-KR" sz="32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쓰고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200" b="1" kern="0" spc="0" dirty="0">
                <a:solidFill>
                  <a:schemeClr val="accent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수동이면 과거 분사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를 사용한다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16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Do you know the guy </a:t>
            </a:r>
            <a:r>
              <a:rPr lang="en-US" altLang="ko-KR" sz="3200" b="1" kern="0" spc="0" dirty="0">
                <a:solidFill>
                  <a:schemeClr val="accent6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standing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next to her? </a:t>
            </a: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 was reading a book </a:t>
            </a:r>
            <a:r>
              <a:rPr lang="en-US" altLang="ko-KR" sz="3200" b="1" kern="0" spc="0" dirty="0">
                <a:solidFill>
                  <a:schemeClr val="accent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written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by J. K .Rowling</a:t>
            </a:r>
            <a:r>
              <a:rPr lang="en-US" altLang="ko-KR" sz="1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1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spc="-150" dirty="0">
                <a:latin typeface="+mj-ea"/>
                <a:ea typeface="+mj-ea"/>
              </a:rPr>
              <a:t> </a:t>
            </a:r>
            <a:r>
              <a:rPr lang="ko-KR" altLang="en-US" sz="3600" b="1" spc="-150" dirty="0">
                <a:latin typeface="+mj-ea"/>
                <a:ea typeface="+mj-ea"/>
              </a:rPr>
              <a:t>분사의 위치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9BDCD-AA8E-E33F-E032-1B8C61D2AA6F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5379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</a:t>
            </a:r>
            <a:r>
              <a:rPr lang="en-US" altLang="ko-Kore-KR" sz="2000" dirty="0">
                <a:solidFill>
                  <a:srgbClr val="ACD5B3"/>
                </a:solidFill>
                <a:ea typeface="Noto Sans KR Medium" panose="020B0500000000000000" pitchFamily="34" charset="-128"/>
              </a:rPr>
              <a:t>4</a:t>
            </a:r>
            <a:endParaRPr lang="en-US" altLang="ko-Kore-KR" sz="2000" dirty="0">
              <a:solidFill>
                <a:srgbClr val="ACD5B3"/>
              </a:solidFill>
              <a:effectLst/>
              <a:ea typeface="Noto Sans KR Medium" panose="020B0500000000000000" pitchFamily="34" charset="-12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165861" y="1491866"/>
            <a:ext cx="9909810" cy="463300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분사가 명사의 뒤에서 수식하는 경우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주격 관계대명사와 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be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동사가 생략된 것으로 볼 수 있다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16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Do you know the guy (who is)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standing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next to her? 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I was reading a novel (which was)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written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by J. K. Rowling. 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He wanted to interview the girl (who was)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wearing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 </a:t>
            </a:r>
          </a:p>
          <a:p>
            <a:pPr marL="0" marR="0" indent="0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traditional costume.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분사의</a:t>
            </a:r>
            <a:r>
              <a:rPr lang="en-US" altLang="ko-KR" sz="3600" b="1" spc="-150" dirty="0">
                <a:latin typeface="+mj-ea"/>
                <a:ea typeface="+mj-ea"/>
              </a:rPr>
              <a:t> </a:t>
            </a:r>
            <a:r>
              <a:rPr lang="ko-KR" altLang="en-US" sz="3600" b="1" spc="-150" dirty="0">
                <a:latin typeface="+mj-ea"/>
                <a:ea typeface="+mj-ea"/>
              </a:rPr>
              <a:t>위치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643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985068"/>
            <a:ext cx="8453065" cy="137614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ⓐ</a:t>
            </a:r>
            <a:r>
              <a:rPr lang="ko-KR" altLang="en-US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　</a:t>
            </a: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injured bird was unable to fly.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ⓑ</a:t>
            </a:r>
            <a:r>
              <a:rPr lang="ko-KR" altLang="en-US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　</a:t>
            </a: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bird injured was unable to fly.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722988"/>
            <a:ext cx="6526216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짝지어진 문장 중 자연스러운 것을 골라 봅시다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60700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668410" y="342695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kern="0" spc="0" dirty="0">
                <a:solidFill>
                  <a:srgbClr val="E4007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ⓐ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6" y="4438285"/>
            <a:ext cx="9356034" cy="137614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ⓐ</a:t>
            </a:r>
            <a:r>
              <a:rPr lang="ko-KR" altLang="en-US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　</a:t>
            </a: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Do you know the eating boy an ice cream?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ⓑ</a:t>
            </a:r>
            <a:r>
              <a:rPr lang="ko-KR" altLang="en-US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　</a:t>
            </a: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Do you know the boy eating an ice cream?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82709" y="6139991"/>
            <a:ext cx="91697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000" kern="0" spc="0" dirty="0">
                <a:solidFill>
                  <a:srgbClr val="E4007F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ⓑ</a:t>
            </a:r>
            <a:endParaRPr lang="en-US" altLang="ko-Kore-KR" sz="3000" dirty="0">
              <a:solidFill>
                <a:srgbClr val="E4007F"/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55A8F7-13EE-FA61-A57D-1DF01AF9529A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p.87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5660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사용자 지정 1">
      <a:majorFont>
        <a:latin typeface="Calibri"/>
        <a:ea typeface="나눔 고딕"/>
        <a:cs typeface=""/>
      </a:majorFont>
      <a:minorFont>
        <a:latin typeface="Calibri"/>
        <a:ea typeface="나눔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535</Words>
  <Application>Microsoft Office PowerPoint</Application>
  <PresentationFormat>와이드스크린</PresentationFormat>
  <Paragraphs>94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Noto Sans KR</vt:lpstr>
      <vt:lpstr>Noto Sans KR Medium</vt:lpstr>
      <vt:lpstr>나눔고딕</vt:lpstr>
      <vt:lpstr>맑은 고딕</vt:lpstr>
      <vt:lpstr>함초롬바탕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김효민B</dc:creator>
  <cp:lastModifiedBy>현우 이</cp:lastModifiedBy>
  <cp:revision>27</cp:revision>
  <dcterms:created xsi:type="dcterms:W3CDTF">2024-07-02T00:56:12Z</dcterms:created>
  <dcterms:modified xsi:type="dcterms:W3CDTF">2024-09-03T06:37:45Z</dcterms:modified>
</cp:coreProperties>
</file>